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2"/>
  </p:notesMasterIdLst>
  <p:sldIdLst>
    <p:sldId id="285" r:id="rId2"/>
    <p:sldId id="257" r:id="rId3"/>
    <p:sldId id="289" r:id="rId4"/>
    <p:sldId id="258" r:id="rId5"/>
    <p:sldId id="277" r:id="rId6"/>
    <p:sldId id="288" r:id="rId7"/>
    <p:sldId id="259" r:id="rId8"/>
    <p:sldId id="275" r:id="rId9"/>
    <p:sldId id="270" r:id="rId10"/>
    <p:sldId id="265" r:id="rId11"/>
    <p:sldId id="284" r:id="rId12"/>
    <p:sldId id="262" r:id="rId13"/>
    <p:sldId id="263" r:id="rId14"/>
    <p:sldId id="281" r:id="rId15"/>
    <p:sldId id="282" r:id="rId16"/>
    <p:sldId id="280" r:id="rId17"/>
    <p:sldId id="264" r:id="rId18"/>
    <p:sldId id="279" r:id="rId19"/>
    <p:sldId id="287" r:id="rId20"/>
    <p:sldId id="27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9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6745C-148B-4F91-BB84-A8238A4D7054}" type="datetimeFigureOut">
              <a:rPr lang="en-US" smtClean="0"/>
              <a:pPr/>
              <a:t>5/7/2009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08CA4-6329-4B4F-9B83-AB47EBBAA4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08CA4-6329-4B4F-9B83-AB47EBBAA432}"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5A08CA4-6329-4B4F-9B83-AB47EBBAA432}"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(CA</a:t>
            </a:r>
            <a:endParaRPr lang="en-US" dirty="0"/>
          </a:p>
        </p:txBody>
      </p:sp>
      <p:sp>
        <p:nvSpPr>
          <p:cNvPr id="4" name="Slide Number Placeholder 3"/>
          <p:cNvSpPr>
            <a:spLocks noGrp="1"/>
          </p:cNvSpPr>
          <p:nvPr>
            <p:ph type="sldNum" sz="quarter" idx="10"/>
          </p:nvPr>
        </p:nvSpPr>
        <p:spPr/>
        <p:txBody>
          <a:bodyPr/>
          <a:lstStyle/>
          <a:p>
            <a:fld id="{75A08CA4-6329-4B4F-9B83-AB47EBBAA43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CA2D48-EAC5-4F17-B52C-3502814EE7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70CED2F-52DC-4022-93C3-8A7AA153B3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5CD673-6F3B-46F3-B787-1D061A0166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C6D5BC2-6281-4331-9B22-7BFB382664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CD83C6-0669-4A25-93B2-800D5350ED3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2C06AF-72B8-49FA-98EF-3A10F0F77C9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3335AC-721D-44B1-A155-F589F8523A7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D72427C-37B4-4514-AEF5-FAB40550CF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9DC1C94-B85A-4AE6-9270-4A6AD2D669C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3D2FE5D-E5D6-4991-A397-95ED798038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429C149-E624-4ABF-AD2E-C29214502C6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B33F223-D256-4E27-916B-3A394A5BA39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8E67A0-3DAA-46AC-B9B9-47456E7EF0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regonline.com/piec200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minapacific.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em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829761"/>
          </a:xfrm>
        </p:spPr>
        <p:txBody>
          <a:bodyPr>
            <a:normAutofit/>
          </a:bodyPr>
          <a:lstStyle/>
          <a:p>
            <a:r>
              <a:rPr lang="en-US" sz="3600" dirty="0" smtClean="0"/>
              <a:t>Mariana Islands Nature Alliance</a:t>
            </a:r>
            <a:br>
              <a:rPr lang="en-US" sz="3600" dirty="0" smtClean="0"/>
            </a:br>
            <a:r>
              <a:rPr lang="en-US" sz="3600" dirty="0" smtClean="0"/>
              <a:t>General Membership Meeting</a:t>
            </a:r>
            <a:endParaRPr lang="en-US" sz="3600" dirty="0"/>
          </a:p>
        </p:txBody>
      </p:sp>
      <p:sp>
        <p:nvSpPr>
          <p:cNvPr id="3" name="Subtitle 2"/>
          <p:cNvSpPr>
            <a:spLocks noGrp="1"/>
          </p:cNvSpPr>
          <p:nvPr>
            <p:ph type="subTitle" idx="1"/>
          </p:nvPr>
        </p:nvSpPr>
        <p:spPr/>
        <p:txBody>
          <a:bodyPr/>
          <a:lstStyle/>
          <a:p>
            <a:r>
              <a:rPr lang="en-US" dirty="0" smtClean="0"/>
              <a:t>Chair’s Report</a:t>
            </a:r>
          </a:p>
          <a:p>
            <a:r>
              <a:rPr lang="en-US" dirty="0" smtClean="0"/>
              <a:t>May 7, 2009</a:t>
            </a:r>
          </a:p>
          <a:p>
            <a:endParaRPr lang="en-US" dirty="0"/>
          </a:p>
        </p:txBody>
      </p:sp>
      <p:sp>
        <p:nvSpPr>
          <p:cNvPr id="5" name="Subtitle 2"/>
          <p:cNvSpPr txBox="1">
            <a:spLocks/>
          </p:cNvSpPr>
          <p:nvPr/>
        </p:nvSpPr>
        <p:spPr>
          <a:xfrm>
            <a:off x="685800" y="5715000"/>
            <a:ext cx="1752600" cy="590104"/>
          </a:xfrm>
          <a:prstGeom prst="rect">
            <a:avLst/>
          </a:prstGeom>
        </p:spPr>
        <p:txBody>
          <a:bodyPr vert="horz" lIns="45720" rIns="45720">
            <a:normAutofit/>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1" i="0" u="none" strike="noStrike" kern="1200" cap="none" spc="0" normalizeH="0" baseline="0" noProof="0" dirty="0" err="1" smtClean="0">
                <a:ln>
                  <a:noFill/>
                </a:ln>
                <a:solidFill>
                  <a:schemeClr val="bg1"/>
                </a:solidFill>
                <a:effectLst/>
                <a:uLnTx/>
                <a:uFillTx/>
                <a:latin typeface="+mn-lt"/>
                <a:ea typeface="+mn-ea"/>
                <a:cs typeface="+mn-cs"/>
              </a:rPr>
              <a:t>Est</a:t>
            </a:r>
            <a:r>
              <a:rPr lang="en-US" sz="2700" b="1" dirty="0" smtClean="0">
                <a:solidFill>
                  <a:schemeClr val="bg1"/>
                </a:solidFill>
                <a:latin typeface="+mn-lt"/>
              </a:rPr>
              <a:t>. 2005</a:t>
            </a:r>
            <a:endParaRPr kumimoji="0" lang="en-US" sz="2700" b="1" i="0" u="none" strike="noStrike" kern="1200" cap="none" spc="0" normalizeH="0" baseline="0" noProof="0" dirty="0" smtClean="0">
              <a:ln>
                <a:noFill/>
              </a:ln>
              <a:solidFill>
                <a:schemeClr val="bg1"/>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600200"/>
            <a:ext cx="8229600" cy="3962400"/>
          </a:xfrm>
        </p:spPr>
        <p:txBody>
          <a:bodyPr>
            <a:normAutofit/>
          </a:bodyPr>
          <a:lstStyle/>
          <a:p>
            <a:pPr>
              <a:lnSpc>
                <a:spcPct val="80000"/>
              </a:lnSpc>
            </a:pPr>
            <a:r>
              <a:rPr lang="en-US" sz="2800" dirty="0"/>
              <a:t>CRM – Rare Pride Campaign</a:t>
            </a:r>
          </a:p>
          <a:p>
            <a:pPr>
              <a:lnSpc>
                <a:spcPct val="80000"/>
              </a:lnSpc>
            </a:pPr>
            <a:r>
              <a:rPr lang="en-US" sz="2800" dirty="0"/>
              <a:t>DEQ – Talakhaya Restoration Project</a:t>
            </a:r>
          </a:p>
          <a:p>
            <a:pPr>
              <a:lnSpc>
                <a:spcPct val="80000"/>
              </a:lnSpc>
              <a:buFontTx/>
              <a:buNone/>
            </a:pPr>
            <a:r>
              <a:rPr lang="en-US" sz="2800" dirty="0"/>
              <a:t>		- Mentoring</a:t>
            </a:r>
          </a:p>
          <a:p>
            <a:pPr>
              <a:lnSpc>
                <a:spcPct val="80000"/>
              </a:lnSpc>
              <a:buFontTx/>
              <a:buNone/>
            </a:pPr>
            <a:r>
              <a:rPr lang="en-US" sz="2800" dirty="0"/>
              <a:t>		- Financial</a:t>
            </a:r>
          </a:p>
          <a:p>
            <a:pPr>
              <a:lnSpc>
                <a:spcPct val="80000"/>
              </a:lnSpc>
              <a:buFontTx/>
              <a:buNone/>
            </a:pPr>
            <a:r>
              <a:rPr lang="en-US" sz="2800" dirty="0"/>
              <a:t>		- Promotion</a:t>
            </a:r>
          </a:p>
          <a:p>
            <a:pPr>
              <a:lnSpc>
                <a:spcPct val="80000"/>
              </a:lnSpc>
            </a:pPr>
            <a:r>
              <a:rPr lang="en-US" sz="2800" dirty="0" smtClean="0"/>
              <a:t>Micronesians </a:t>
            </a:r>
            <a:r>
              <a:rPr lang="en-US" sz="2800" dirty="0"/>
              <a:t>in Island Conservation</a:t>
            </a:r>
          </a:p>
          <a:p>
            <a:pPr>
              <a:lnSpc>
                <a:spcPct val="80000"/>
              </a:lnSpc>
            </a:pPr>
            <a:r>
              <a:rPr lang="en-US" sz="2800" dirty="0" smtClean="0"/>
              <a:t>The </a:t>
            </a:r>
            <a:r>
              <a:rPr lang="en-US" sz="2800" dirty="0"/>
              <a:t>Nature </a:t>
            </a:r>
            <a:r>
              <a:rPr lang="en-US" sz="2800" dirty="0" smtClean="0"/>
              <a:t>Conservancy</a:t>
            </a:r>
            <a:endParaRPr lang="en-US" sz="2800" dirty="0"/>
          </a:p>
        </p:txBody>
      </p:sp>
      <p:sp>
        <p:nvSpPr>
          <p:cNvPr id="11266" name="Rectangle 2"/>
          <p:cNvSpPr>
            <a:spLocks noGrp="1" noChangeArrowheads="1"/>
          </p:cNvSpPr>
          <p:nvPr>
            <p:ph type="title"/>
          </p:nvPr>
        </p:nvSpPr>
        <p:spPr/>
        <p:txBody>
          <a:bodyPr/>
          <a:lstStyle/>
          <a:p>
            <a:r>
              <a:rPr lang="en-US" dirty="0">
                <a:solidFill>
                  <a:schemeClr val="tx1"/>
                </a:solidFill>
              </a:rPr>
              <a:t>Partnerships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4.JPG"/>
          <p:cNvPicPr>
            <a:picLocks noGrp="1" noChangeAspect="1"/>
          </p:cNvPicPr>
          <p:nvPr>
            <p:ph idx="1"/>
          </p:nvPr>
        </p:nvPicPr>
        <p:blipFill>
          <a:blip r:embed="rId2" cstate="print">
            <a:lum bright="10000" contrast="10000"/>
          </a:blip>
          <a:stretch>
            <a:fillRect/>
          </a:stretch>
        </p:blipFill>
        <p:spPr>
          <a:xfrm>
            <a:off x="914400" y="971550"/>
            <a:ext cx="7543800" cy="5657850"/>
          </a:xfrm>
        </p:spPr>
      </p:pic>
      <p:sp>
        <p:nvSpPr>
          <p:cNvPr id="3" name="Rectangle 2"/>
          <p:cNvSpPr>
            <a:spLocks noGrp="1" noChangeArrowheads="1"/>
          </p:cNvSpPr>
          <p:nvPr>
            <p:ph type="title"/>
          </p:nvPr>
        </p:nvSpPr>
        <p:spPr>
          <a:xfrm>
            <a:off x="457200" y="0"/>
            <a:ext cx="7924800" cy="990600"/>
          </a:xfrm>
        </p:spPr>
        <p:txBody>
          <a:bodyPr/>
          <a:lstStyle/>
          <a:p>
            <a:pPr algn="r"/>
            <a:r>
              <a:rPr lang="en-US" dirty="0" smtClean="0">
                <a:solidFill>
                  <a:schemeClr val="tx1"/>
                </a:solidFill>
              </a:rPr>
              <a:t>Meeting with CEQ and NOAA</a:t>
            </a:r>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057400"/>
            <a:ext cx="8229600" cy="1143000"/>
          </a:xfrm>
        </p:spPr>
        <p:txBody>
          <a:bodyPr/>
          <a:lstStyle/>
          <a:p>
            <a:r>
              <a:rPr lang="en-US" b="1" dirty="0">
                <a:solidFill>
                  <a:schemeClr val="tx1"/>
                </a:solidFill>
                <a:effectLst>
                  <a:outerShdw blurRad="38100" dist="38100" dir="2700000" algn="tl">
                    <a:srgbClr val="000000">
                      <a:alpha val="43137"/>
                    </a:srgbClr>
                  </a:outerShdw>
                </a:effectLst>
              </a:rPr>
              <a:t>Upcoming Projects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04800" y="1524000"/>
            <a:ext cx="8686800" cy="4419600"/>
          </a:xfrm>
        </p:spPr>
        <p:txBody>
          <a:bodyPr/>
          <a:lstStyle/>
          <a:p>
            <a:pPr>
              <a:lnSpc>
                <a:spcPct val="90000"/>
              </a:lnSpc>
            </a:pPr>
            <a:r>
              <a:rPr lang="en-US" sz="2800" dirty="0" smtClean="0"/>
              <a:t>Goal: Reduction and Prevention of marine debris</a:t>
            </a:r>
            <a:endParaRPr lang="en-US" sz="2800" dirty="0"/>
          </a:p>
          <a:p>
            <a:pPr>
              <a:lnSpc>
                <a:spcPct val="90000"/>
              </a:lnSpc>
            </a:pPr>
            <a:r>
              <a:rPr lang="en-US" sz="2800" dirty="0" smtClean="0"/>
              <a:t>Purchase (6) industrial size recycle bins </a:t>
            </a:r>
          </a:p>
          <a:p>
            <a:pPr>
              <a:lnSpc>
                <a:spcPct val="90000"/>
              </a:lnSpc>
            </a:pPr>
            <a:r>
              <a:rPr lang="en-US" sz="2800" dirty="0" smtClean="0"/>
              <a:t>Place in high traffic beach/dive sites</a:t>
            </a:r>
          </a:p>
          <a:p>
            <a:pPr>
              <a:lnSpc>
                <a:spcPct val="90000"/>
              </a:lnSpc>
              <a:buNone/>
            </a:pPr>
            <a:r>
              <a:rPr lang="en-US" sz="2800" dirty="0" smtClean="0"/>
              <a:t>		-Laolao Bay (2)</a:t>
            </a:r>
          </a:p>
          <a:p>
            <a:pPr>
              <a:lnSpc>
                <a:spcPct val="90000"/>
              </a:lnSpc>
              <a:buNone/>
            </a:pPr>
            <a:r>
              <a:rPr lang="en-US" sz="2800" dirty="0" smtClean="0"/>
              <a:t>		-</a:t>
            </a:r>
            <a:r>
              <a:rPr lang="en-US" sz="2800" dirty="0" err="1" smtClean="0"/>
              <a:t>Obyan</a:t>
            </a:r>
            <a:r>
              <a:rPr lang="en-US" sz="2800" dirty="0" smtClean="0"/>
              <a:t> (1)</a:t>
            </a:r>
          </a:p>
          <a:p>
            <a:pPr>
              <a:lnSpc>
                <a:spcPct val="90000"/>
              </a:lnSpc>
              <a:buNone/>
            </a:pPr>
            <a:r>
              <a:rPr lang="en-US" sz="2800" dirty="0" smtClean="0"/>
              <a:t>		-13 Fishermen area</a:t>
            </a:r>
          </a:p>
          <a:p>
            <a:pPr>
              <a:lnSpc>
                <a:spcPct val="90000"/>
              </a:lnSpc>
              <a:buNone/>
            </a:pPr>
            <a:r>
              <a:rPr lang="en-US" sz="2800" dirty="0" smtClean="0"/>
              <a:t>		- </a:t>
            </a:r>
            <a:r>
              <a:rPr lang="en-US" sz="2800" dirty="0" err="1" smtClean="0"/>
              <a:t>Garapan</a:t>
            </a:r>
            <a:r>
              <a:rPr lang="en-US" sz="2800" dirty="0" smtClean="0"/>
              <a:t> Fishing Dock</a:t>
            </a:r>
          </a:p>
          <a:p>
            <a:pPr>
              <a:lnSpc>
                <a:spcPct val="90000"/>
              </a:lnSpc>
              <a:buNone/>
            </a:pPr>
            <a:r>
              <a:rPr lang="en-US" sz="2800" dirty="0" smtClean="0"/>
              <a:t>		- Sugar Dock</a:t>
            </a:r>
          </a:p>
          <a:p>
            <a:pPr>
              <a:lnSpc>
                <a:spcPct val="90000"/>
              </a:lnSpc>
            </a:pPr>
            <a:r>
              <a:rPr lang="en-US" sz="2800" dirty="0" smtClean="0"/>
              <a:t>Partner with local businesses to adopt bins</a:t>
            </a:r>
          </a:p>
          <a:p>
            <a:pPr>
              <a:lnSpc>
                <a:spcPct val="90000"/>
              </a:lnSpc>
              <a:buNone/>
            </a:pPr>
            <a:endParaRPr lang="en-US" sz="2400" dirty="0" smtClean="0"/>
          </a:p>
        </p:txBody>
      </p:sp>
      <p:sp>
        <p:nvSpPr>
          <p:cNvPr id="9218" name="Rectangle 2"/>
          <p:cNvSpPr>
            <a:spLocks noGrp="1" noChangeArrowheads="1"/>
          </p:cNvSpPr>
          <p:nvPr>
            <p:ph type="title"/>
          </p:nvPr>
        </p:nvSpPr>
        <p:spPr>
          <a:xfrm>
            <a:off x="457200" y="304800"/>
            <a:ext cx="8229600" cy="1143000"/>
          </a:xfrm>
        </p:spPr>
        <p:txBody>
          <a:bodyPr/>
          <a:lstStyle/>
          <a:p>
            <a:r>
              <a:rPr lang="en-US" dirty="0" smtClean="0">
                <a:solidFill>
                  <a:schemeClr val="tx1"/>
                </a:solidFill>
              </a:rPr>
              <a:t>Marine Debris Project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014472"/>
          </a:xfrm>
        </p:spPr>
        <p:txBody>
          <a:bodyPr>
            <a:normAutofit lnSpcReduction="10000"/>
          </a:bodyPr>
          <a:lstStyle/>
          <a:p>
            <a:r>
              <a:rPr lang="en-US" dirty="0" smtClean="0"/>
              <a:t>Applied for a CARE grant</a:t>
            </a:r>
          </a:p>
          <a:p>
            <a:r>
              <a:rPr lang="en-US" dirty="0" smtClean="0"/>
              <a:t>Community-based conservation advocacy group</a:t>
            </a:r>
          </a:p>
          <a:p>
            <a:r>
              <a:rPr lang="en-US" dirty="0" smtClean="0"/>
              <a:t>Expand efforts to stop pollution</a:t>
            </a:r>
          </a:p>
          <a:p>
            <a:r>
              <a:rPr lang="en-US" dirty="0" smtClean="0"/>
              <a:t>Increase awareness</a:t>
            </a:r>
          </a:p>
          <a:p>
            <a:r>
              <a:rPr lang="en-US" dirty="0" smtClean="0"/>
              <a:t>Received overwhelming support from</a:t>
            </a:r>
          </a:p>
          <a:p>
            <a:pPr>
              <a:buNone/>
            </a:pPr>
            <a:r>
              <a:rPr lang="en-US" dirty="0" smtClean="0"/>
              <a:t>		-Congressman </a:t>
            </a:r>
            <a:r>
              <a:rPr lang="en-US" dirty="0" err="1" smtClean="0"/>
              <a:t>Kilili</a:t>
            </a:r>
            <a:endParaRPr lang="en-US" dirty="0" smtClean="0"/>
          </a:p>
          <a:p>
            <a:pPr>
              <a:buNone/>
            </a:pPr>
            <a:r>
              <a:rPr lang="en-US" dirty="0" smtClean="0"/>
              <a:t>		-Government agencies </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Community Action for Renewed Environment (CARE)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352800"/>
          </a:xfrm>
        </p:spPr>
        <p:txBody>
          <a:bodyPr/>
          <a:lstStyle/>
          <a:p>
            <a:r>
              <a:rPr lang="en-US" dirty="0" smtClean="0"/>
              <a:t>Executive Director (1/2 time)</a:t>
            </a:r>
          </a:p>
          <a:p>
            <a:r>
              <a:rPr lang="en-US" dirty="0" smtClean="0"/>
              <a:t>Two (2) Project Managers</a:t>
            </a:r>
          </a:p>
          <a:p>
            <a:r>
              <a:rPr lang="en-US" dirty="0" smtClean="0"/>
              <a:t>Financial Manager (1/2 time)</a:t>
            </a:r>
          </a:p>
          <a:p>
            <a:r>
              <a:rPr lang="en-US" dirty="0" smtClean="0"/>
              <a:t>Student Intern (10 weeks for 2 summers)</a:t>
            </a:r>
          </a:p>
          <a:p>
            <a:endParaRPr lang="en-US" dirty="0" smtClean="0"/>
          </a:p>
          <a:p>
            <a:endParaRPr lang="en-US" dirty="0"/>
          </a:p>
        </p:txBody>
      </p:sp>
      <p:sp>
        <p:nvSpPr>
          <p:cNvPr id="3" name="Title 2"/>
          <p:cNvSpPr>
            <a:spLocks noGrp="1"/>
          </p:cNvSpPr>
          <p:nvPr>
            <p:ph type="title"/>
          </p:nvPr>
        </p:nvSpPr>
        <p:spPr/>
        <p:txBody>
          <a:bodyPr/>
          <a:lstStyle/>
          <a:p>
            <a:r>
              <a:rPr lang="en-US" dirty="0" smtClean="0"/>
              <a:t>Job Opportunities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048000"/>
          </a:xfrm>
        </p:spPr>
        <p:txBody>
          <a:bodyPr/>
          <a:lstStyle/>
          <a:p>
            <a:r>
              <a:rPr lang="en-US" dirty="0" smtClean="0"/>
              <a:t>Purchase carbon offsets when you register for PIEC at </a:t>
            </a:r>
            <a:r>
              <a:rPr lang="en-US" dirty="0" smtClean="0">
                <a:hlinkClick r:id="rId2"/>
              </a:rPr>
              <a:t>www.regonline.com/piec2009</a:t>
            </a:r>
            <a:r>
              <a:rPr lang="en-US" dirty="0" smtClean="0"/>
              <a:t> </a:t>
            </a:r>
          </a:p>
          <a:p>
            <a:r>
              <a:rPr lang="en-US" dirty="0" smtClean="0"/>
              <a:t>Proceeds will go to MINA towards a revegetation effort in the Laolao Bay Watershed</a:t>
            </a:r>
            <a:endParaRPr lang="en-US" dirty="0"/>
          </a:p>
        </p:txBody>
      </p:sp>
      <p:sp>
        <p:nvSpPr>
          <p:cNvPr id="3" name="Title 2"/>
          <p:cNvSpPr>
            <a:spLocks noGrp="1"/>
          </p:cNvSpPr>
          <p:nvPr>
            <p:ph type="title"/>
          </p:nvPr>
        </p:nvSpPr>
        <p:spPr>
          <a:xfrm>
            <a:off x="533400" y="457200"/>
            <a:ext cx="8229600" cy="1143000"/>
          </a:xfrm>
        </p:spPr>
        <p:txBody>
          <a:bodyPr>
            <a:normAutofit fontScale="90000"/>
          </a:bodyPr>
          <a:lstStyle/>
          <a:p>
            <a:r>
              <a:rPr lang="en-US" dirty="0" smtClean="0"/>
              <a:t>Carbon Offsets at Pacific Islands Environment Conference</a:t>
            </a:r>
            <a:endParaRPr lang="en-US" dirty="0"/>
          </a:p>
        </p:txBody>
      </p:sp>
      <p:pic>
        <p:nvPicPr>
          <p:cNvPr id="4" name="Picture 3" descr="PIEC 09 draft.jpg"/>
          <p:cNvPicPr>
            <a:picLocks noChangeAspect="1"/>
          </p:cNvPicPr>
          <p:nvPr/>
        </p:nvPicPr>
        <p:blipFill>
          <a:blip r:embed="rId3"/>
          <a:stretch>
            <a:fillRect/>
          </a:stretch>
        </p:blipFill>
        <p:spPr>
          <a:xfrm>
            <a:off x="1828800" y="3799114"/>
            <a:ext cx="7162800" cy="20465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609600"/>
            <a:ext cx="8763000" cy="1143000"/>
          </a:xfrm>
        </p:spPr>
        <p:txBody>
          <a:bodyPr>
            <a:normAutofit/>
          </a:bodyPr>
          <a:lstStyle/>
          <a:p>
            <a:r>
              <a:rPr lang="en-US" sz="3600" dirty="0" smtClean="0">
                <a:solidFill>
                  <a:schemeClr val="tx1"/>
                </a:solidFill>
              </a:rPr>
              <a:t>Other Projects</a:t>
            </a:r>
            <a:endParaRPr lang="en-US" sz="3600" dirty="0">
              <a:solidFill>
                <a:schemeClr val="tx1"/>
              </a:solidFill>
            </a:endParaRPr>
          </a:p>
        </p:txBody>
      </p:sp>
      <p:sp>
        <p:nvSpPr>
          <p:cNvPr id="4" name="Rectangle 3"/>
          <p:cNvSpPr/>
          <p:nvPr/>
        </p:nvSpPr>
        <p:spPr>
          <a:xfrm>
            <a:off x="381000" y="2133600"/>
            <a:ext cx="8382000" cy="1569660"/>
          </a:xfrm>
          <a:prstGeom prst="rect">
            <a:avLst/>
          </a:prstGeom>
        </p:spPr>
        <p:txBody>
          <a:bodyPr wrap="square">
            <a:spAutoFit/>
          </a:bodyPr>
          <a:lstStyle/>
          <a:p>
            <a:pPr>
              <a:buFont typeface="Arial" pitchFamily="34" charset="0"/>
              <a:buChar char="•"/>
            </a:pPr>
            <a:r>
              <a:rPr lang="en-US" sz="3200" dirty="0" smtClean="0"/>
              <a:t>Teacher Camp 2009 – Saipan &amp; Tinian</a:t>
            </a:r>
          </a:p>
          <a:p>
            <a:pPr>
              <a:buFont typeface="Arial" pitchFamily="34" charset="0"/>
              <a:buChar char="•"/>
            </a:pPr>
            <a:r>
              <a:rPr lang="en-US" sz="3200" dirty="0" smtClean="0"/>
              <a:t>2010-2012 – Strategic Action Plan</a:t>
            </a:r>
          </a:p>
          <a:p>
            <a:pPr>
              <a:buFont typeface="Arial" pitchFamily="34" charset="0"/>
              <a:buChar char="•"/>
            </a:pPr>
            <a:r>
              <a:rPr lang="en-US" sz="3200" dirty="0" smtClean="0"/>
              <a:t>Continue supporting Talakhaya Project</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lstStyle/>
          <a:p>
            <a:r>
              <a:rPr lang="en-US" dirty="0" smtClean="0"/>
              <a:t>Join MINA or renew your memberships with </a:t>
            </a:r>
            <a:r>
              <a:rPr lang="en-US" dirty="0" err="1" smtClean="0"/>
              <a:t>Paypal</a:t>
            </a:r>
            <a:endParaRPr lang="en-US" dirty="0" smtClean="0"/>
          </a:p>
          <a:p>
            <a:r>
              <a:rPr lang="en-US" dirty="0" smtClean="0"/>
              <a:t>New Office - </a:t>
            </a:r>
            <a:r>
              <a:rPr lang="en-US" sz="2400" dirty="0" smtClean="0"/>
              <a:t>Located at YCO HK Building next to </a:t>
            </a:r>
          </a:p>
          <a:p>
            <a:pPr>
              <a:buNone/>
            </a:pPr>
            <a:r>
              <a:rPr lang="en-US" sz="2400" dirty="0" smtClean="0"/>
              <a:t>			      Naked Fish Bar and Grill</a:t>
            </a:r>
          </a:p>
          <a:p>
            <a:pPr lvl="0" algn="ctr">
              <a:lnSpc>
                <a:spcPct val="90000"/>
              </a:lnSpc>
              <a:buNone/>
              <a:defRPr/>
            </a:pPr>
            <a:r>
              <a:rPr lang="en-US" sz="2400" dirty="0" smtClean="0"/>
              <a:t>Tel: 670.233.REEF (7333)</a:t>
            </a:r>
          </a:p>
          <a:p>
            <a:pPr lvl="0" algn="ctr">
              <a:lnSpc>
                <a:spcPct val="90000"/>
              </a:lnSpc>
              <a:buNone/>
              <a:defRPr/>
            </a:pPr>
            <a:r>
              <a:rPr lang="en-US" sz="2400" dirty="0" smtClean="0"/>
              <a:t>        Website:  </a:t>
            </a:r>
            <a:r>
              <a:rPr lang="en-US" sz="2400" dirty="0" smtClean="0">
                <a:hlinkClick r:id="rId2"/>
              </a:rPr>
              <a:t>www.minapacific.org</a:t>
            </a:r>
            <a:r>
              <a:rPr lang="en-US" sz="2400" dirty="0" smtClean="0"/>
              <a:t> </a:t>
            </a:r>
          </a:p>
          <a:p>
            <a:r>
              <a:rPr lang="en-US" dirty="0" smtClean="0"/>
              <a:t>New Logo</a:t>
            </a:r>
          </a:p>
        </p:txBody>
      </p:sp>
      <p:sp>
        <p:nvSpPr>
          <p:cNvPr id="3" name="Title 2"/>
          <p:cNvSpPr>
            <a:spLocks noGrp="1"/>
          </p:cNvSpPr>
          <p:nvPr>
            <p:ph type="title"/>
          </p:nvPr>
        </p:nvSpPr>
        <p:spPr/>
        <p:txBody>
          <a:bodyPr/>
          <a:lstStyle/>
          <a:p>
            <a:r>
              <a:rPr lang="en-US" dirty="0" smtClean="0"/>
              <a:t>Announcements</a:t>
            </a:r>
            <a:endParaRPr lang="en-US" dirty="0"/>
          </a:p>
        </p:txBody>
      </p:sp>
      <p:sp>
        <p:nvSpPr>
          <p:cNvPr id="4" name="Rectangle 3"/>
          <p:cNvSpPr txBox="1">
            <a:spLocks noChangeArrowheads="1"/>
          </p:cNvSpPr>
          <p:nvPr/>
        </p:nvSpPr>
        <p:spPr>
          <a:xfrm>
            <a:off x="914400" y="3657600"/>
            <a:ext cx="8229600" cy="1981200"/>
          </a:xfrm>
          <a:prstGeom prst="rect">
            <a:avLst/>
          </a:prstGeom>
        </p:spPr>
        <p:txBody>
          <a:bodyPr vert="horz">
            <a:normAutofit/>
          </a:bodyPr>
          <a:lstStyle/>
          <a:p>
            <a:pPr marL="365760" marR="0" lvl="0" indent="-256032" algn="ctr" defTabSz="914400" rtl="0" eaLnBrk="1" fontAlgn="auto" latinLnBrk="0" hangingPunct="1">
              <a:lnSpc>
                <a:spcPct val="90000"/>
              </a:lnSpc>
              <a:spcBef>
                <a:spcPts val="400"/>
              </a:spcBef>
              <a:spcAft>
                <a:spcPts val="0"/>
              </a:spcAft>
              <a:buClr>
                <a:schemeClr val="accent1"/>
              </a:buClr>
              <a:buSzPct val="68000"/>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final_turtle.gif"/>
          <p:cNvPicPr>
            <a:picLocks noChangeAspect="1"/>
          </p:cNvPicPr>
          <p:nvPr/>
        </p:nvPicPr>
        <p:blipFill>
          <a:blip r:embed="rId3"/>
          <a:stretch>
            <a:fillRect/>
          </a:stretch>
        </p:blipFill>
        <p:spPr>
          <a:xfrm>
            <a:off x="2895600" y="3758894"/>
            <a:ext cx="4876800" cy="271585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462272"/>
          </a:xfrm>
        </p:spPr>
        <p:txBody>
          <a:bodyPr/>
          <a:lstStyle/>
          <a:p>
            <a:r>
              <a:rPr lang="en-US" dirty="0" smtClean="0"/>
              <a:t>Ms. Misako </a:t>
            </a:r>
            <a:r>
              <a:rPr lang="en-US" dirty="0" err="1" smtClean="0"/>
              <a:t>Kimata</a:t>
            </a:r>
            <a:r>
              <a:rPr lang="en-US" dirty="0" smtClean="0"/>
              <a:t> and Mr. </a:t>
            </a:r>
            <a:r>
              <a:rPr lang="en-US" dirty="0" err="1" smtClean="0"/>
              <a:t>Horiguchi</a:t>
            </a:r>
            <a:endParaRPr lang="en-US" dirty="0" smtClean="0"/>
          </a:p>
          <a:p>
            <a:r>
              <a:rPr lang="en-US" dirty="0" smtClean="0"/>
              <a:t>Mr. Joseph Torres</a:t>
            </a:r>
          </a:p>
          <a:p>
            <a:r>
              <a:rPr lang="en-US" dirty="0" err="1" smtClean="0"/>
              <a:t>Joeten</a:t>
            </a:r>
            <a:r>
              <a:rPr lang="en-US" dirty="0" smtClean="0"/>
              <a:t> Enterprises</a:t>
            </a:r>
          </a:p>
          <a:p>
            <a:r>
              <a:rPr lang="en-US" dirty="0" smtClean="0"/>
              <a:t>Pacific Trading Company</a:t>
            </a:r>
          </a:p>
          <a:p>
            <a:r>
              <a:rPr lang="en-US" dirty="0" smtClean="0"/>
              <a:t>Triple J Corporation</a:t>
            </a:r>
          </a:p>
          <a:p>
            <a:r>
              <a:rPr lang="en-US" dirty="0" err="1" smtClean="0"/>
              <a:t>Marpac</a:t>
            </a:r>
            <a:r>
              <a:rPr lang="en-US" dirty="0" smtClean="0"/>
              <a:t> Distributors</a:t>
            </a:r>
          </a:p>
          <a:p>
            <a:r>
              <a:rPr lang="en-US" dirty="0" smtClean="0"/>
              <a:t>Ms. Ginny Salas</a:t>
            </a:r>
          </a:p>
          <a:p>
            <a:endParaRPr lang="en-US" dirty="0" smtClean="0"/>
          </a:p>
        </p:txBody>
      </p:sp>
      <p:sp>
        <p:nvSpPr>
          <p:cNvPr id="3" name="Title 2"/>
          <p:cNvSpPr>
            <a:spLocks noGrp="1"/>
          </p:cNvSpPr>
          <p:nvPr>
            <p:ph type="title"/>
          </p:nvPr>
        </p:nvSpPr>
        <p:spPr/>
        <p:txBody>
          <a:bodyPr/>
          <a:lstStyle/>
          <a:p>
            <a:r>
              <a:rPr lang="en-US" dirty="0" smtClean="0"/>
              <a:t>Acknowledgements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81000" y="2057400"/>
            <a:ext cx="8229600" cy="2743200"/>
          </a:xfrm>
        </p:spPr>
        <p:txBody>
          <a:bodyPr/>
          <a:lstStyle/>
          <a:p>
            <a:pPr algn="ctr">
              <a:buFontTx/>
              <a:buNone/>
            </a:pPr>
            <a:r>
              <a:rPr lang="en-US" dirty="0"/>
              <a:t>	</a:t>
            </a:r>
            <a:r>
              <a:rPr lang="en-US" sz="4000" dirty="0"/>
              <a:t>To conserve and restore the array of habitats that sustains our natural biodiversity and heritage for today and tomorrow</a:t>
            </a:r>
          </a:p>
        </p:txBody>
      </p:sp>
      <p:sp>
        <p:nvSpPr>
          <p:cNvPr id="4" name="Rectangle 2"/>
          <p:cNvSpPr txBox="1">
            <a:spLocks noChangeArrowheads="1"/>
          </p:cNvSpPr>
          <p:nvPr/>
        </p:nvSpPr>
        <p:spPr>
          <a:xfrm>
            <a:off x="533400" y="838200"/>
            <a:ext cx="8229600" cy="9144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MINA’s Mission</a:t>
            </a:r>
            <a:endParaRPr kumimoji="0" lang="en-US"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249362"/>
          </a:xfrm>
        </p:spPr>
        <p:txBody>
          <a:bodyPr/>
          <a:lstStyle/>
          <a:p>
            <a:r>
              <a:rPr lang="en-US" dirty="0" smtClean="0">
                <a:solidFill>
                  <a:schemeClr val="accent1">
                    <a:lumMod val="75000"/>
                  </a:schemeClr>
                </a:solidFill>
              </a:rPr>
              <a:t> Thank You</a:t>
            </a:r>
            <a:endParaRPr lang="en-US" dirty="0">
              <a:solidFill>
                <a:schemeClr val="accent1">
                  <a:lumMod val="75000"/>
                </a:schemeClr>
              </a:solidFill>
            </a:endParaRPr>
          </a:p>
        </p:txBody>
      </p:sp>
      <p:pic>
        <p:nvPicPr>
          <p:cNvPr id="5" name="Picture 4" descr="NEW CRM Logo.jpg"/>
          <p:cNvPicPr>
            <a:picLocks noChangeAspect="1"/>
          </p:cNvPicPr>
          <p:nvPr/>
        </p:nvPicPr>
        <p:blipFill>
          <a:blip r:embed="rId2" cstate="print"/>
          <a:stretch>
            <a:fillRect/>
          </a:stretch>
        </p:blipFill>
        <p:spPr>
          <a:xfrm>
            <a:off x="7391400" y="5105400"/>
            <a:ext cx="1371600" cy="1207008"/>
          </a:xfrm>
          <a:prstGeom prst="rect">
            <a:avLst/>
          </a:prstGeom>
        </p:spPr>
      </p:pic>
      <p:pic>
        <p:nvPicPr>
          <p:cNvPr id="6" name="Picture 5" descr="deq logo.emf"/>
          <p:cNvPicPr>
            <a:picLocks noChangeAspect="1"/>
          </p:cNvPicPr>
          <p:nvPr/>
        </p:nvPicPr>
        <p:blipFill>
          <a:blip r:embed="rId3"/>
          <a:stretch>
            <a:fillRect/>
          </a:stretch>
        </p:blipFill>
        <p:spPr>
          <a:xfrm>
            <a:off x="4114636" y="838200"/>
            <a:ext cx="1447964" cy="1451089"/>
          </a:xfrm>
          <a:prstGeom prst="rect">
            <a:avLst/>
          </a:prstGeom>
        </p:spPr>
      </p:pic>
      <p:pic>
        <p:nvPicPr>
          <p:cNvPr id="7" name="Picture 6" descr="Coaster_cover_lo.jpg"/>
          <p:cNvPicPr>
            <a:picLocks noChangeAspect="1"/>
          </p:cNvPicPr>
          <p:nvPr/>
        </p:nvPicPr>
        <p:blipFill>
          <a:blip r:embed="rId4" cstate="print"/>
          <a:stretch>
            <a:fillRect/>
          </a:stretch>
        </p:blipFill>
        <p:spPr>
          <a:xfrm>
            <a:off x="7467600" y="914400"/>
            <a:ext cx="1295400" cy="1295400"/>
          </a:xfrm>
          <a:prstGeom prst="rect">
            <a:avLst/>
          </a:prstGeom>
        </p:spPr>
      </p:pic>
      <p:pic>
        <p:nvPicPr>
          <p:cNvPr id="8" name="Picture 6" descr="Copy of BC!"/>
          <p:cNvPicPr>
            <a:picLocks noChangeAspect="1" noChangeArrowheads="1"/>
          </p:cNvPicPr>
          <p:nvPr/>
        </p:nvPicPr>
        <p:blipFill>
          <a:blip r:embed="rId5"/>
          <a:srcRect/>
          <a:stretch>
            <a:fillRect/>
          </a:stretch>
        </p:blipFill>
        <p:spPr bwMode="auto">
          <a:xfrm>
            <a:off x="5943600" y="838200"/>
            <a:ext cx="1325563" cy="1317625"/>
          </a:xfrm>
          <a:prstGeom prst="rect">
            <a:avLst/>
          </a:prstGeom>
          <a:noFill/>
        </p:spPr>
      </p:pic>
      <p:pic>
        <p:nvPicPr>
          <p:cNvPr id="9" name="Picture 7" descr="tnc_logo_2007"/>
          <p:cNvPicPr>
            <a:picLocks noChangeAspect="1" noChangeArrowheads="1"/>
          </p:cNvPicPr>
          <p:nvPr/>
        </p:nvPicPr>
        <p:blipFill>
          <a:blip r:embed="rId6"/>
          <a:srcRect/>
          <a:stretch>
            <a:fillRect/>
          </a:stretch>
        </p:blipFill>
        <p:spPr bwMode="auto">
          <a:xfrm>
            <a:off x="685800" y="1371600"/>
            <a:ext cx="2565400" cy="1219200"/>
          </a:xfrm>
          <a:prstGeom prst="rect">
            <a:avLst/>
          </a:prstGeom>
          <a:noFill/>
        </p:spPr>
      </p:pic>
      <p:pic>
        <p:nvPicPr>
          <p:cNvPr id="10" name="Picture 2"/>
          <p:cNvPicPr>
            <a:picLocks noChangeAspect="1" noChangeArrowheads="1"/>
          </p:cNvPicPr>
          <p:nvPr/>
        </p:nvPicPr>
        <p:blipFill>
          <a:blip r:embed="rId7"/>
          <a:srcRect/>
          <a:stretch>
            <a:fillRect/>
          </a:stretch>
        </p:blipFill>
        <p:spPr bwMode="auto">
          <a:xfrm>
            <a:off x="3886200" y="2667000"/>
            <a:ext cx="1292192" cy="1553901"/>
          </a:xfrm>
          <a:prstGeom prst="rect">
            <a:avLst/>
          </a:prstGeom>
          <a:noFill/>
          <a:ln w="9525">
            <a:noFill/>
            <a:miter lim="800000"/>
            <a:headEnd/>
            <a:tailEnd/>
          </a:ln>
          <a:effectLst/>
        </p:spPr>
      </p:pic>
      <p:pic>
        <p:nvPicPr>
          <p:cNvPr id="11" name="Picture 10" descr="doi logo.png"/>
          <p:cNvPicPr>
            <a:picLocks noChangeAspect="1"/>
          </p:cNvPicPr>
          <p:nvPr/>
        </p:nvPicPr>
        <p:blipFill>
          <a:blip r:embed="rId8"/>
          <a:stretch>
            <a:fillRect/>
          </a:stretch>
        </p:blipFill>
        <p:spPr>
          <a:xfrm>
            <a:off x="5715000" y="2590800"/>
            <a:ext cx="1418844" cy="1447800"/>
          </a:xfrm>
          <a:prstGeom prst="rect">
            <a:avLst/>
          </a:prstGeom>
        </p:spPr>
      </p:pic>
      <p:pic>
        <p:nvPicPr>
          <p:cNvPr id="12" name="Picture 11" descr="PMRI_PSE_phlogo.jpg"/>
          <p:cNvPicPr>
            <a:picLocks noChangeAspect="1"/>
          </p:cNvPicPr>
          <p:nvPr/>
        </p:nvPicPr>
        <p:blipFill>
          <a:blip r:embed="rId9" cstate="print"/>
          <a:stretch>
            <a:fillRect/>
          </a:stretch>
        </p:blipFill>
        <p:spPr>
          <a:xfrm>
            <a:off x="685800" y="2590800"/>
            <a:ext cx="2534817" cy="1600200"/>
          </a:xfrm>
          <a:prstGeom prst="rect">
            <a:avLst/>
          </a:prstGeom>
        </p:spPr>
      </p:pic>
      <p:pic>
        <p:nvPicPr>
          <p:cNvPr id="26626" name="Picture 2"/>
          <p:cNvPicPr>
            <a:picLocks noChangeAspect="1" noChangeArrowheads="1"/>
          </p:cNvPicPr>
          <p:nvPr/>
        </p:nvPicPr>
        <p:blipFill>
          <a:blip r:embed="rId10"/>
          <a:srcRect l="21739" t="3478" r="4348" b="2609"/>
          <a:stretch>
            <a:fillRect/>
          </a:stretch>
        </p:blipFill>
        <p:spPr bwMode="auto">
          <a:xfrm>
            <a:off x="7620000" y="2514600"/>
            <a:ext cx="1066800" cy="1694329"/>
          </a:xfrm>
          <a:prstGeom prst="rect">
            <a:avLst/>
          </a:prstGeom>
          <a:noFill/>
          <a:ln w="9525">
            <a:noFill/>
            <a:miter lim="800000"/>
            <a:headEnd/>
            <a:tailEnd/>
          </a:ln>
          <a:effectLst/>
        </p:spPr>
      </p:pic>
      <p:pic>
        <p:nvPicPr>
          <p:cNvPr id="14" name="Picture 8" descr="Coco+header"/>
          <p:cNvPicPr>
            <a:picLocks noChangeAspect="1" noChangeArrowheads="1"/>
          </p:cNvPicPr>
          <p:nvPr/>
        </p:nvPicPr>
        <p:blipFill>
          <a:blip r:embed="rId11" cstate="print"/>
          <a:srcRect/>
          <a:stretch>
            <a:fillRect/>
          </a:stretch>
        </p:blipFill>
        <p:spPr bwMode="auto">
          <a:xfrm>
            <a:off x="4343400" y="4648200"/>
            <a:ext cx="2514600" cy="750888"/>
          </a:xfrm>
          <a:prstGeom prst="rect">
            <a:avLst/>
          </a:prstGeom>
          <a:noFill/>
        </p:spPr>
      </p:pic>
      <p:pic>
        <p:nvPicPr>
          <p:cNvPr id="2050" name="Picture 2"/>
          <p:cNvPicPr>
            <a:picLocks noChangeAspect="1" noChangeArrowheads="1"/>
          </p:cNvPicPr>
          <p:nvPr/>
        </p:nvPicPr>
        <p:blipFill>
          <a:blip r:embed="rId12"/>
          <a:srcRect/>
          <a:stretch>
            <a:fillRect/>
          </a:stretch>
        </p:blipFill>
        <p:spPr bwMode="auto">
          <a:xfrm>
            <a:off x="609600" y="4343400"/>
            <a:ext cx="2152650" cy="800100"/>
          </a:xfrm>
          <a:prstGeom prst="rect">
            <a:avLst/>
          </a:prstGeom>
          <a:noFill/>
          <a:ln w="9525">
            <a:noFill/>
            <a:miter lim="800000"/>
            <a:headEnd/>
            <a:tailEnd/>
          </a:ln>
          <a:effectLst/>
        </p:spPr>
      </p:pic>
      <p:pic>
        <p:nvPicPr>
          <p:cNvPr id="15" name="Picture 14" descr="new mmt.jpg"/>
          <p:cNvPicPr>
            <a:picLocks noChangeAspect="1"/>
          </p:cNvPicPr>
          <p:nvPr/>
        </p:nvPicPr>
        <p:blipFill>
          <a:blip r:embed="rId13" cstate="print"/>
          <a:stretch>
            <a:fillRect/>
          </a:stretch>
        </p:blipFill>
        <p:spPr>
          <a:xfrm>
            <a:off x="5181600" y="5638800"/>
            <a:ext cx="1447800" cy="1035177"/>
          </a:xfrm>
          <a:prstGeom prst="rect">
            <a:avLst/>
          </a:prstGeom>
        </p:spPr>
      </p:pic>
      <p:pic>
        <p:nvPicPr>
          <p:cNvPr id="16" name="Picture 15" descr="DFW 2 logo.jpg"/>
          <p:cNvPicPr>
            <a:picLocks noChangeAspect="1"/>
          </p:cNvPicPr>
          <p:nvPr/>
        </p:nvPicPr>
        <p:blipFill>
          <a:blip r:embed="rId14" cstate="print"/>
          <a:stretch>
            <a:fillRect/>
          </a:stretch>
        </p:blipFill>
        <p:spPr>
          <a:xfrm>
            <a:off x="3124200" y="4724400"/>
            <a:ext cx="1306938" cy="1306938"/>
          </a:xfrm>
          <a:prstGeom prst="rect">
            <a:avLst/>
          </a:prstGeom>
        </p:spPr>
      </p:pic>
      <p:sp>
        <p:nvSpPr>
          <p:cNvPr id="17" name="Rectangle 16"/>
          <p:cNvSpPr/>
          <p:nvPr/>
        </p:nvSpPr>
        <p:spPr>
          <a:xfrm>
            <a:off x="0" y="5486400"/>
            <a:ext cx="3810000" cy="1200329"/>
          </a:xfrm>
          <a:prstGeom prst="rect">
            <a:avLst/>
          </a:prstGeom>
        </p:spPr>
        <p:txBody>
          <a:bodyPr wrap="square">
            <a:spAutoFit/>
          </a:bodyPr>
          <a:lstStyle/>
          <a:p>
            <a:r>
              <a:rPr lang="en-US" dirty="0" smtClean="0"/>
              <a:t>Dept. of Public Lands</a:t>
            </a:r>
          </a:p>
          <a:p>
            <a:r>
              <a:rPr lang="en-US" dirty="0" smtClean="0"/>
              <a:t>Dept. of Lands &amp; Natural Resources</a:t>
            </a:r>
          </a:p>
          <a:p>
            <a:r>
              <a:rPr lang="en-US" dirty="0" smtClean="0"/>
              <a:t>DPW Solid Waste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9- Board Member </a:t>
            </a:r>
            <a:r>
              <a:rPr lang="en-US" smtClean="0"/>
              <a:t>501(c)(3)  Organization </a:t>
            </a:r>
            <a:endParaRPr lang="en-US" dirty="0" smtClean="0"/>
          </a:p>
          <a:p>
            <a:r>
              <a:rPr lang="en-US" dirty="0" smtClean="0"/>
              <a:t>Comprised of nearly </a:t>
            </a:r>
            <a:r>
              <a:rPr lang="en-US" dirty="0" smtClean="0"/>
              <a:t>100</a:t>
            </a:r>
            <a:r>
              <a:rPr lang="en-US" dirty="0" smtClean="0"/>
              <a:t>+ members and organizations dedicated to the conservation of the diverse </a:t>
            </a:r>
            <a:r>
              <a:rPr lang="en-US" dirty="0" smtClean="0"/>
              <a:t>natural and cultural </a:t>
            </a:r>
            <a:r>
              <a:rPr lang="en-US" dirty="0" smtClean="0"/>
              <a:t>resources of the Commonwealth of the Northern Mariana </a:t>
            </a:r>
            <a:r>
              <a:rPr lang="en-US" dirty="0" smtClean="0"/>
              <a:t>Islands</a:t>
            </a:r>
          </a:p>
          <a:p>
            <a:r>
              <a:rPr lang="en-US" dirty="0" smtClean="0"/>
              <a:t>Over 60 years experience in resource management combined</a:t>
            </a:r>
            <a:endParaRPr lang="en-US" dirty="0" smtClean="0"/>
          </a:p>
          <a:p>
            <a:r>
              <a:rPr lang="en-US" dirty="0" smtClean="0"/>
              <a:t>Members of Beautify CNMI and Friends of the Monument</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Who’s MINA?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8229600" cy="715963"/>
          </a:xfrm>
        </p:spPr>
        <p:txBody>
          <a:bodyPr>
            <a:normAutofit fontScale="90000"/>
          </a:bodyPr>
          <a:lstStyle/>
          <a:p>
            <a:pPr algn="r"/>
            <a:r>
              <a:rPr lang="en-US" sz="3600" dirty="0" smtClean="0">
                <a:solidFill>
                  <a:schemeClr val="tx1"/>
                </a:solidFill>
              </a:rPr>
              <a:t>Progress on 2007-2009 Strategic Plan</a:t>
            </a:r>
            <a:endParaRPr lang="en-US" sz="3600" dirty="0">
              <a:solidFill>
                <a:schemeClr val="tx1"/>
              </a:solidFill>
            </a:endParaRPr>
          </a:p>
        </p:txBody>
      </p:sp>
      <p:graphicFrame>
        <p:nvGraphicFramePr>
          <p:cNvPr id="4303" name="Group 207"/>
          <p:cNvGraphicFramePr>
            <a:graphicFrameLocks noGrp="1"/>
          </p:cNvGraphicFramePr>
          <p:nvPr>
            <p:ph type="tbl" idx="1"/>
          </p:nvPr>
        </p:nvGraphicFramePr>
        <p:xfrm>
          <a:off x="76200" y="1066800"/>
          <a:ext cx="8991600" cy="5275263"/>
        </p:xfrm>
        <a:graphic>
          <a:graphicData uri="http://schemas.openxmlformats.org/drawingml/2006/table">
            <a:tbl>
              <a:tblPr/>
              <a:tblGrid>
                <a:gridCol w="1182688"/>
                <a:gridCol w="1789112"/>
                <a:gridCol w="2743200"/>
                <a:gridCol w="3276600"/>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alatino Linotype" pitchFamily="18" charset="0"/>
                          <a:cs typeface="Times New Roman" pitchFamily="18" charset="0"/>
                        </a:rPr>
                        <a:t>Issue</a:t>
                      </a:r>
                      <a:endParaRPr kumimoji="0" lang="en-US" sz="18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Palatino Linotype" pitchFamily="18" charset="0"/>
                          <a:cs typeface="Times New Roman" pitchFamily="18" charset="0"/>
                        </a:rPr>
                        <a:t>Goals</a:t>
                      </a:r>
                      <a:endParaRPr kumimoji="0" lang="en-US" sz="1800" b="0" i="0" u="none" strike="noStrike" cap="none" normalizeH="0" baseline="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Palatino Linotype" pitchFamily="18" charset="0"/>
                          <a:cs typeface="Times New Roman" pitchFamily="18" charset="0"/>
                        </a:rPr>
                        <a:t>Objectives</a:t>
                      </a:r>
                      <a:endParaRPr kumimoji="0" lang="en-US" sz="1800" b="0" i="0" u="none" strike="noStrike" cap="none" normalizeH="0" baseline="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Palatino Linotype" pitchFamily="18" charset="0"/>
                          <a:cs typeface="Times New Roman" pitchFamily="18" charset="0"/>
                        </a:rPr>
                        <a:t>Projects</a:t>
                      </a:r>
                      <a:endParaRPr kumimoji="0" lang="en-US" sz="1800" b="0" i="0" u="none" strike="noStrike" cap="none" normalizeH="0" baseline="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Palatino Linotype" pitchFamily="18" charset="0"/>
                          <a:cs typeface="Times New Roman" pitchFamily="18" charset="0"/>
                        </a:rPr>
                        <a:t>Meeting the Micronesia Challenge</a:t>
                      </a:r>
                      <a:endParaRPr kumimoji="0" lang="en-US" sz="1400" b="1" i="1"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B050"/>
                          </a:solidFill>
                          <a:effectLst/>
                          <a:latin typeface="Palatino Linotype" pitchFamily="18" charset="0"/>
                          <a:cs typeface="Times New Roman" pitchFamily="18" charset="0"/>
                        </a:rPr>
                        <a:t>Educate the public on existing land use and marine practices, promoting better community stewardship.</a:t>
                      </a:r>
                      <a:endParaRPr kumimoji="0" lang="en-US" sz="1600" b="0" i="0" u="none" strike="noStrike" cap="none" normalizeH="0" baseline="0" dirty="0" smtClean="0">
                        <a:ln>
                          <a:noFill/>
                        </a:ln>
                        <a:solidFill>
                          <a:srgbClr val="00B050"/>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-Conduct and develop a “More fish, less pollution” campaign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-Increase by 50% the general public’s knowledge and understanding of the CNMI’s rules and regulations used to manage the marine resources.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-Identify and target significant stakeholder marine resources user groups for a “more fish, less pollution” outreach and education program.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B050"/>
                          </a:solidFill>
                          <a:effectLst/>
                          <a:latin typeface="Palatino Linotype" pitchFamily="18" charset="0"/>
                          <a:cs typeface="Times New Roman" pitchFamily="18" charset="0"/>
                        </a:rPr>
                        <a:t>-Conduct in 2008 a teacher training camp and a kids summer camps.</a:t>
                      </a:r>
                      <a:endParaRPr kumimoji="0" lang="en-US" sz="1600" b="0" i="0" u="none" strike="noStrike" cap="none" normalizeH="0" baseline="0" dirty="0" smtClean="0">
                        <a:ln>
                          <a:noFill/>
                        </a:ln>
                        <a:solidFill>
                          <a:srgbClr val="00B050"/>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1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Palatino Linotype" pitchFamily="18" charset="0"/>
                          <a:cs typeface="Times New Roman" pitchFamily="18" charset="0"/>
                        </a:rPr>
                        <a:t>Solid Waste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Clean beaches and reduction of solid waste.</a:t>
                      </a:r>
                      <a:endParaRPr kumimoji="0" lang="en-US" sz="16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Coordinate (via MINA staff &amp; volunteers) with Beautify CNMI! coalition “leads” on solid waste reduction activities.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Identify beaches for adoption; solicit community members, businesses and legislators to donate trash removal for area beaches; provide educational signage at beaches.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B050"/>
                          </a:solidFill>
                          <a:effectLst/>
                          <a:latin typeface="Palatino Linotype" pitchFamily="18" charset="0"/>
                          <a:cs typeface="Times New Roman" pitchFamily="18" charset="0"/>
                        </a:rPr>
                        <a:t>-Marine Debris Project</a:t>
                      </a:r>
                      <a:endParaRPr kumimoji="0" lang="en-US" sz="1600" b="0" i="0" u="none" strike="noStrike" cap="none" normalizeH="0" baseline="0" dirty="0" smtClean="0">
                        <a:ln>
                          <a:noFill/>
                        </a:ln>
                        <a:solidFill>
                          <a:srgbClr val="00B050"/>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838200" y="0"/>
            <a:ext cx="8229600" cy="1143000"/>
          </a:xfrm>
          <a:noFill/>
          <a:ln/>
        </p:spPr>
        <p:txBody>
          <a:bodyPr>
            <a:normAutofit fontScale="90000"/>
          </a:bodyPr>
          <a:lstStyle/>
          <a:p>
            <a:pPr algn="r"/>
            <a:r>
              <a:rPr lang="en-US" sz="3600" dirty="0" smtClean="0">
                <a:solidFill>
                  <a:schemeClr val="tx1"/>
                </a:solidFill>
              </a:rPr>
              <a:t>Progress on 2007-2009 Strategic Plan</a:t>
            </a:r>
            <a:endParaRPr lang="en-US" sz="3600" dirty="0">
              <a:solidFill>
                <a:schemeClr val="tx1"/>
              </a:solidFill>
            </a:endParaRPr>
          </a:p>
        </p:txBody>
      </p:sp>
      <p:graphicFrame>
        <p:nvGraphicFramePr>
          <p:cNvPr id="24635" name="Group 59"/>
          <p:cNvGraphicFramePr>
            <a:graphicFrameLocks noGrp="1"/>
          </p:cNvGraphicFramePr>
          <p:nvPr>
            <p:ph type="tbl" idx="1"/>
          </p:nvPr>
        </p:nvGraphicFramePr>
        <p:xfrm>
          <a:off x="76200" y="990600"/>
          <a:ext cx="8991600" cy="5351145"/>
        </p:xfrm>
        <a:graphic>
          <a:graphicData uri="http://schemas.openxmlformats.org/drawingml/2006/table">
            <a:tbl>
              <a:tblPr/>
              <a:tblGrid>
                <a:gridCol w="1184275"/>
                <a:gridCol w="1758950"/>
                <a:gridCol w="2498725"/>
                <a:gridCol w="3549650"/>
              </a:tblGrid>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Issue</a:t>
                      </a:r>
                      <a:endParaRPr kumimoji="0" lang="en-US" sz="16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alatino Linotype" pitchFamily="18" charset="0"/>
                          <a:cs typeface="Times New Roman" pitchFamily="18" charset="0"/>
                        </a:rPr>
                        <a:t>Goals</a:t>
                      </a: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alatino Linotype" pitchFamily="18" charset="0"/>
                          <a:cs typeface="Times New Roman" pitchFamily="18" charset="0"/>
                        </a:rPr>
                        <a:t>Objectives</a:t>
                      </a: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alatino Linotype" pitchFamily="18" charset="0"/>
                          <a:cs typeface="Times New Roman" pitchFamily="18" charset="0"/>
                        </a:rPr>
                        <a:t>Projects</a:t>
                      </a: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5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Building MINA’s capacity</a:t>
                      </a:r>
                      <a:endParaRPr kumimoji="0" lang="en-US" sz="14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B050"/>
                          </a:solidFill>
                          <a:effectLst/>
                          <a:latin typeface="Palatino Linotype" pitchFamily="18" charset="0"/>
                          <a:cs typeface="Times New Roman" pitchFamily="18" charset="0"/>
                        </a:rPr>
                        <a:t>Improve financial stability</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Improve Evaluations and Reporting of MINA’s Strategic Plan progress to membership.</a:t>
                      </a:r>
                      <a:endParaRPr kumimoji="0" lang="en-US" sz="14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Develop a strategy to market MINA.  Increase MINA’s public awareness and public involvement.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Increase MINA general membership to 200 individuals by the end of strategic planning session in 2010.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Develop and implement a fundraising strategy.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Communicate to MINA’s membership a better understanding of membership fees and activities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Conduct membership events for recruiting at least 25 new members per year, obtain corporate-business membership and to retain 80% of current members.</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B050"/>
                          </a:solidFill>
                          <a:effectLst/>
                          <a:latin typeface="Palatino Linotype" pitchFamily="18" charset="0"/>
                          <a:cs typeface="Times New Roman" pitchFamily="18" charset="0"/>
                        </a:rPr>
                        <a:t>Seek and secure 2 grants / year. (funding in the $10,000 to $50,000 range.)</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Conduct 2 fundraising events / year.</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Establish 5 new business partnerships within 2 years.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B050"/>
                          </a:solidFill>
                          <a:effectLst/>
                          <a:latin typeface="Palatino Linotype" pitchFamily="18" charset="0"/>
                          <a:cs typeface="Times New Roman" pitchFamily="18" charset="0"/>
                        </a:rPr>
                        <a:t>Exec. Dir. will communicate MINA goals quarterly and annually via an expanded dynamic web site. This website will be in place and accessible to all MINA BOD and EXEC DIR by March 31, 2008.</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In November 2009 conduct MINA’s 3</a:t>
                      </a:r>
                      <a:r>
                        <a:rPr kumimoji="0" lang="en-US" sz="1400" b="0" i="0" u="none" strike="noStrike" cap="none" normalizeH="0" baseline="30000" dirty="0" smtClean="0">
                          <a:ln>
                            <a:noFill/>
                          </a:ln>
                          <a:solidFill>
                            <a:schemeClr val="tx1"/>
                          </a:solidFill>
                          <a:effectLst/>
                          <a:latin typeface="Palatino Linotype" pitchFamily="18" charset="0"/>
                          <a:cs typeface="Times New Roman" pitchFamily="18" charset="0"/>
                        </a:rPr>
                        <a:t>rd</a:t>
                      </a:r>
                      <a:r>
                        <a:rPr kumimoji="0" lang="en-US" sz="1400" b="0" i="0" u="none" strike="noStrike" cap="none" normalizeH="0" baseline="0" dirty="0" smtClean="0">
                          <a:ln>
                            <a:noFill/>
                          </a:ln>
                          <a:solidFill>
                            <a:schemeClr val="tx1"/>
                          </a:solidFill>
                          <a:effectLst/>
                          <a:latin typeface="Palatino Linotype" pitchFamily="18" charset="0"/>
                          <a:cs typeface="Times New Roman" pitchFamily="18" charset="0"/>
                        </a:rPr>
                        <a:t> strategic planning meeting, Ex. Dir. will report progress on 2008 - 2010 strategic plan and BOD along with general membership will create a 2010 – 2012 strategic plan.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Take the Right Route</a:t>
            </a:r>
            <a:endParaRPr lang="en-US" dirty="0"/>
          </a:p>
        </p:txBody>
      </p:sp>
      <p:sp>
        <p:nvSpPr>
          <p:cNvPr id="4" name="Rectangle 8"/>
          <p:cNvSpPr>
            <a:spLocks noChangeArrowheads="1"/>
          </p:cNvSpPr>
          <p:nvPr/>
        </p:nvSpPr>
        <p:spPr bwMode="auto">
          <a:xfrm>
            <a:off x="304800" y="1600200"/>
            <a:ext cx="8458200" cy="4754563"/>
          </a:xfrm>
          <a:prstGeom prst="rect">
            <a:avLst/>
          </a:prstGeom>
          <a:noFill/>
          <a:ln w="9525">
            <a:noFill/>
            <a:miter lim="800000"/>
            <a:headEnd/>
            <a:tailEnd/>
          </a:ln>
          <a:effectLst/>
        </p:spPr>
        <p:txBody>
          <a:bodyPr/>
          <a:lstStyle/>
          <a:p>
            <a:pPr marL="342900" indent="-342900">
              <a:lnSpc>
                <a:spcPct val="90000"/>
              </a:lnSpc>
              <a:spcBef>
                <a:spcPct val="20000"/>
              </a:spcBef>
              <a:buFont typeface="Arial" pitchFamily="34" charset="0"/>
              <a:buChar char="•"/>
            </a:pPr>
            <a:r>
              <a:rPr lang="en-US" sz="2400" dirty="0" smtClean="0"/>
              <a:t>Goal: Reduce carbon footprint</a:t>
            </a:r>
          </a:p>
          <a:p>
            <a:pPr marL="342900" indent="-342900">
              <a:lnSpc>
                <a:spcPct val="90000"/>
              </a:lnSpc>
              <a:spcBef>
                <a:spcPct val="20000"/>
              </a:spcBef>
              <a:buFont typeface="Arial" pitchFamily="34" charset="0"/>
              <a:buChar char="•"/>
            </a:pPr>
            <a:r>
              <a:rPr lang="en-US" sz="2400" dirty="0" smtClean="0"/>
              <a:t>Public Outreach</a:t>
            </a:r>
          </a:p>
          <a:p>
            <a:pPr marL="342900" indent="-342900">
              <a:lnSpc>
                <a:spcPct val="90000"/>
              </a:lnSpc>
              <a:spcBef>
                <a:spcPct val="20000"/>
              </a:spcBef>
              <a:buFont typeface="Arial" pitchFamily="34" charset="0"/>
              <a:buChar char="•"/>
            </a:pPr>
            <a:r>
              <a:rPr lang="en-US" sz="2400" dirty="0" smtClean="0"/>
              <a:t>Designed “Walk it, Don’t Drive it” </a:t>
            </a:r>
            <a:r>
              <a:rPr lang="en-US" sz="2400" dirty="0" err="1" smtClean="0"/>
              <a:t>flipflops</a:t>
            </a:r>
            <a:endParaRPr lang="en-US" sz="2400" dirty="0" smtClean="0"/>
          </a:p>
          <a:p>
            <a:pPr marL="342900" indent="-342900">
              <a:lnSpc>
                <a:spcPct val="90000"/>
              </a:lnSpc>
              <a:spcBef>
                <a:spcPct val="20000"/>
              </a:spcBef>
              <a:buFont typeface="Arial" pitchFamily="34" charset="0"/>
              <a:buChar char="•"/>
            </a:pPr>
            <a:r>
              <a:rPr lang="en-US" sz="2400" dirty="0" smtClean="0">
                <a:solidFill>
                  <a:srgbClr val="FF0000"/>
                </a:solidFill>
              </a:rPr>
              <a:t>Need #’s</a:t>
            </a:r>
          </a:p>
          <a:p>
            <a:pPr marL="342900" indent="-342900">
              <a:lnSpc>
                <a:spcPct val="90000"/>
              </a:lnSpc>
              <a:spcBef>
                <a:spcPct val="20000"/>
              </a:spcBef>
            </a:pPr>
            <a:endParaRPr lang="en-US" sz="2400" dirty="0"/>
          </a:p>
        </p:txBody>
      </p:sp>
      <p:pic>
        <p:nvPicPr>
          <p:cNvPr id="5" name="Picture 4" descr="CIMG0395.JPG"/>
          <p:cNvPicPr>
            <a:picLocks noChangeAspect="1"/>
          </p:cNvPicPr>
          <p:nvPr/>
        </p:nvPicPr>
        <p:blipFill>
          <a:blip r:embed="rId2"/>
          <a:stretch>
            <a:fillRect/>
          </a:stretch>
        </p:blipFill>
        <p:spPr>
          <a:xfrm>
            <a:off x="5029200" y="3352800"/>
            <a:ext cx="3810000" cy="2857500"/>
          </a:xfrm>
          <a:prstGeom prst="rect">
            <a:avLst/>
          </a:prstGeom>
        </p:spPr>
      </p:pic>
      <p:pic>
        <p:nvPicPr>
          <p:cNvPr id="6" name="Picture 5" descr="biofuel proof revision lo-res.jpg"/>
          <p:cNvPicPr>
            <a:picLocks noChangeAspect="1"/>
          </p:cNvPicPr>
          <p:nvPr/>
        </p:nvPicPr>
        <p:blipFill>
          <a:blip r:embed="rId3"/>
          <a:stretch>
            <a:fillRect/>
          </a:stretch>
        </p:blipFill>
        <p:spPr>
          <a:xfrm>
            <a:off x="381000" y="3352800"/>
            <a:ext cx="4344349" cy="2908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76200"/>
            <a:ext cx="8229600" cy="1143000"/>
          </a:xfrm>
        </p:spPr>
        <p:txBody>
          <a:bodyPr/>
          <a:lstStyle/>
          <a:p>
            <a:pPr algn="r"/>
            <a:r>
              <a:rPr lang="en-US" dirty="0">
                <a:solidFill>
                  <a:schemeClr val="tx1"/>
                </a:solidFill>
              </a:rPr>
              <a:t>Teacher Camp </a:t>
            </a:r>
            <a:r>
              <a:rPr lang="en-US" dirty="0" smtClean="0">
                <a:solidFill>
                  <a:schemeClr val="tx1"/>
                </a:solidFill>
              </a:rPr>
              <a:t>2008</a:t>
            </a:r>
            <a:endParaRPr lang="en-US" dirty="0">
              <a:solidFill>
                <a:schemeClr val="tx1"/>
              </a:solidFill>
            </a:endParaRPr>
          </a:p>
        </p:txBody>
      </p:sp>
      <p:sp>
        <p:nvSpPr>
          <p:cNvPr id="5128" name="Rectangle 8"/>
          <p:cNvSpPr>
            <a:spLocks noChangeArrowheads="1"/>
          </p:cNvSpPr>
          <p:nvPr/>
        </p:nvSpPr>
        <p:spPr bwMode="auto">
          <a:xfrm>
            <a:off x="4876800" y="1219200"/>
            <a:ext cx="3886200" cy="5211763"/>
          </a:xfrm>
          <a:prstGeom prst="rect">
            <a:avLst/>
          </a:prstGeom>
          <a:noFill/>
          <a:ln w="9525">
            <a:noFill/>
            <a:miter lim="800000"/>
            <a:headEnd/>
            <a:tailEnd/>
          </a:ln>
          <a:effectLst/>
        </p:spPr>
        <p:txBody>
          <a:bodyPr/>
          <a:lstStyle/>
          <a:p>
            <a:pPr marL="342900" indent="-342900" algn="ctr">
              <a:lnSpc>
                <a:spcPct val="90000"/>
              </a:lnSpc>
              <a:spcBef>
                <a:spcPct val="20000"/>
              </a:spcBef>
            </a:pPr>
            <a:r>
              <a:rPr lang="en-US" sz="2800" b="1" u="sng" dirty="0"/>
              <a:t>GOALS</a:t>
            </a:r>
          </a:p>
          <a:p>
            <a:pPr marL="342900" indent="-342900">
              <a:lnSpc>
                <a:spcPct val="90000"/>
              </a:lnSpc>
              <a:spcBef>
                <a:spcPct val="20000"/>
              </a:spcBef>
              <a:buFontTx/>
              <a:buChar char="•"/>
            </a:pPr>
            <a:r>
              <a:rPr lang="en-US" sz="2400" dirty="0"/>
              <a:t>Introduce teachers to basic coral reef ecology principles </a:t>
            </a:r>
          </a:p>
          <a:p>
            <a:pPr marL="342900" indent="-342900">
              <a:lnSpc>
                <a:spcPct val="90000"/>
              </a:lnSpc>
              <a:spcBef>
                <a:spcPct val="20000"/>
              </a:spcBef>
            </a:pPr>
            <a:endParaRPr lang="en-US" sz="2400" dirty="0"/>
          </a:p>
          <a:p>
            <a:pPr marL="342900" indent="-342900">
              <a:lnSpc>
                <a:spcPct val="90000"/>
              </a:lnSpc>
              <a:spcBef>
                <a:spcPct val="20000"/>
              </a:spcBef>
              <a:buFontTx/>
              <a:buChar char="•"/>
            </a:pPr>
            <a:r>
              <a:rPr lang="en-US" sz="2400" dirty="0"/>
              <a:t>Explore the benefits of reefs</a:t>
            </a:r>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r>
              <a:rPr lang="en-US" sz="2400" dirty="0"/>
              <a:t>Understand human impacts on reefs</a:t>
            </a:r>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r>
              <a:rPr lang="en-US" sz="2400" dirty="0"/>
              <a:t>Raise awareness of how individuals can mitigate their impact on our reefs</a:t>
            </a:r>
          </a:p>
        </p:txBody>
      </p:sp>
      <p:pic>
        <p:nvPicPr>
          <p:cNvPr id="1026" name="Picture 2" descr="Teachers Tapochau"/>
          <p:cNvPicPr>
            <a:picLocks noGrp="1" noChangeAspect="1" noChangeArrowheads="1"/>
          </p:cNvPicPr>
          <p:nvPr>
            <p:ph idx="1"/>
          </p:nvPr>
        </p:nvPicPr>
        <p:blipFill>
          <a:blip r:embed="rId2">
            <a:lum bright="10000" contrast="10000"/>
          </a:blip>
          <a:srcRect/>
          <a:stretch>
            <a:fillRect/>
          </a:stretch>
        </p:blipFill>
        <p:spPr bwMode="auto">
          <a:xfrm>
            <a:off x="152400" y="685800"/>
            <a:ext cx="3829565" cy="2870200"/>
          </a:xfrm>
          <a:prstGeom prst="rect">
            <a:avLst/>
          </a:prstGeom>
          <a:noFill/>
          <a:ln w="9525">
            <a:noFill/>
            <a:miter lim="800000"/>
            <a:headEnd/>
            <a:tailEnd/>
          </a:ln>
        </p:spPr>
      </p:pic>
      <p:pic>
        <p:nvPicPr>
          <p:cNvPr id="1030" name="Picture 6" descr="Teachers State of the Reef"/>
          <p:cNvPicPr>
            <a:picLocks noChangeAspect="1" noChangeArrowheads="1"/>
          </p:cNvPicPr>
          <p:nvPr/>
        </p:nvPicPr>
        <p:blipFill>
          <a:blip r:embed="rId3">
            <a:lum bright="10000" contrast="10000"/>
          </a:blip>
          <a:srcRect/>
          <a:stretch>
            <a:fillRect/>
          </a:stretch>
        </p:blipFill>
        <p:spPr bwMode="auto">
          <a:xfrm>
            <a:off x="152400" y="3733800"/>
            <a:ext cx="38481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152400"/>
            <a:ext cx="8229600" cy="1143000"/>
          </a:xfrm>
        </p:spPr>
        <p:txBody>
          <a:bodyPr/>
          <a:lstStyle/>
          <a:p>
            <a:pPr algn="r"/>
            <a:r>
              <a:rPr lang="en-US" dirty="0">
                <a:solidFill>
                  <a:schemeClr val="tx1"/>
                </a:solidFill>
              </a:rPr>
              <a:t>Teacher Camp</a:t>
            </a:r>
          </a:p>
        </p:txBody>
      </p:sp>
      <p:sp>
        <p:nvSpPr>
          <p:cNvPr id="22536" name="Rectangle 8"/>
          <p:cNvSpPr>
            <a:spLocks noChangeArrowheads="1"/>
          </p:cNvSpPr>
          <p:nvPr/>
        </p:nvSpPr>
        <p:spPr bwMode="auto">
          <a:xfrm>
            <a:off x="5105400" y="1371600"/>
            <a:ext cx="3886200" cy="4449763"/>
          </a:xfrm>
          <a:prstGeom prst="rect">
            <a:avLst/>
          </a:prstGeom>
          <a:noFill/>
          <a:ln w="9525">
            <a:noFill/>
            <a:miter lim="800000"/>
            <a:headEnd/>
            <a:tailEnd/>
          </a:ln>
          <a:effectLst/>
        </p:spPr>
        <p:txBody>
          <a:bodyPr/>
          <a:lstStyle/>
          <a:p>
            <a:pPr marL="342900" indent="-342900" algn="ctr">
              <a:spcBef>
                <a:spcPct val="20000"/>
              </a:spcBef>
            </a:pPr>
            <a:r>
              <a:rPr lang="en-US" sz="2800" b="1" u="sng" dirty="0"/>
              <a:t>OUTCOMES</a:t>
            </a:r>
            <a:endParaRPr lang="en-US" sz="1600" b="1" u="sng" dirty="0"/>
          </a:p>
          <a:p>
            <a:pPr marL="342900" indent="-342900">
              <a:spcBef>
                <a:spcPct val="20000"/>
              </a:spcBef>
              <a:buFontTx/>
              <a:buChar char="•"/>
            </a:pPr>
            <a:r>
              <a:rPr lang="en-US" sz="2400" dirty="0" smtClean="0"/>
              <a:t>24 teachers, 18 lesson </a:t>
            </a:r>
            <a:r>
              <a:rPr lang="en-US" sz="2400" dirty="0"/>
              <a:t>plans and </a:t>
            </a:r>
            <a:r>
              <a:rPr lang="en-US" sz="2400" dirty="0" smtClean="0"/>
              <a:t>6 </a:t>
            </a:r>
            <a:r>
              <a:rPr lang="en-US" sz="2400" dirty="0"/>
              <a:t>field trip </a:t>
            </a:r>
            <a:r>
              <a:rPr lang="en-US" sz="2400" dirty="0" smtClean="0"/>
              <a:t>plans</a:t>
            </a:r>
            <a:endParaRPr lang="en-US" sz="2400" dirty="0"/>
          </a:p>
          <a:p>
            <a:pPr marL="342900" indent="-342900">
              <a:spcBef>
                <a:spcPct val="20000"/>
              </a:spcBef>
              <a:buFontTx/>
              <a:buChar char="•"/>
            </a:pPr>
            <a:r>
              <a:rPr lang="en-US" sz="2400" dirty="0"/>
              <a:t>Incorporated coral reefs into a variety of subjects in classrooms throughout the CNMI.</a:t>
            </a:r>
          </a:p>
          <a:p>
            <a:pPr marL="342900" indent="-342900">
              <a:spcBef>
                <a:spcPct val="20000"/>
              </a:spcBef>
              <a:buFontTx/>
              <a:buChar char="•"/>
            </a:pPr>
            <a:r>
              <a:rPr lang="en-US" sz="2400" dirty="0"/>
              <a:t>Resources available to teachers for coral reef related lessons and activities</a:t>
            </a:r>
          </a:p>
        </p:txBody>
      </p:sp>
      <p:pic>
        <p:nvPicPr>
          <p:cNvPr id="6" name="Picture 4" descr="Primo and Teachers"/>
          <p:cNvPicPr>
            <a:picLocks noChangeAspect="1" noChangeArrowheads="1"/>
          </p:cNvPicPr>
          <p:nvPr/>
        </p:nvPicPr>
        <p:blipFill>
          <a:blip r:embed="rId2">
            <a:lum bright="10000" contrast="10000"/>
          </a:blip>
          <a:srcRect/>
          <a:stretch>
            <a:fillRect/>
          </a:stretch>
        </p:blipFill>
        <p:spPr bwMode="auto">
          <a:xfrm>
            <a:off x="457200" y="3581400"/>
            <a:ext cx="4038600" cy="3032468"/>
          </a:xfrm>
          <a:prstGeom prst="rect">
            <a:avLst/>
          </a:prstGeom>
          <a:noFill/>
          <a:ln w="9525">
            <a:noFill/>
            <a:miter lim="800000"/>
            <a:headEnd/>
            <a:tailEnd/>
          </a:ln>
        </p:spPr>
      </p:pic>
      <p:pic>
        <p:nvPicPr>
          <p:cNvPr id="7" name="Picture 6" descr="Bird Island Trip (14) [Desktop Resolution].jpg"/>
          <p:cNvPicPr>
            <a:picLocks noChangeAspect="1"/>
          </p:cNvPicPr>
          <p:nvPr/>
        </p:nvPicPr>
        <p:blipFill>
          <a:blip r:embed="rId3">
            <a:lum/>
          </a:blip>
          <a:stretch>
            <a:fillRect/>
          </a:stretch>
        </p:blipFill>
        <p:spPr>
          <a:xfrm>
            <a:off x="457200" y="381000"/>
            <a:ext cx="4038600" cy="3028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Rectangle 13"/>
          <p:cNvSpPr>
            <a:spLocks noChangeArrowheads="1"/>
          </p:cNvSpPr>
          <p:nvPr/>
        </p:nvSpPr>
        <p:spPr bwMode="auto">
          <a:xfrm>
            <a:off x="457200" y="4419600"/>
            <a:ext cx="4114800" cy="1373188"/>
          </a:xfrm>
          <a:prstGeom prst="rect">
            <a:avLst/>
          </a:prstGeom>
          <a:noFill/>
          <a:ln w="9525">
            <a:noFill/>
            <a:miter lim="800000"/>
            <a:headEnd/>
            <a:tailEnd/>
          </a:ln>
          <a:effectLst/>
        </p:spPr>
        <p:txBody>
          <a:bodyPr>
            <a:spAutoFit/>
          </a:bodyPr>
          <a:lstStyle/>
          <a:p>
            <a:r>
              <a:rPr lang="en-US" sz="2800">
                <a:solidFill>
                  <a:schemeClr val="bg1"/>
                </a:solidFill>
              </a:rPr>
              <a:t>20 Teachers</a:t>
            </a:r>
          </a:p>
          <a:p>
            <a:r>
              <a:rPr lang="en-US" sz="2800">
                <a:solidFill>
                  <a:schemeClr val="bg1"/>
                </a:solidFill>
              </a:rPr>
              <a:t>36 Lesson Plans</a:t>
            </a:r>
          </a:p>
          <a:p>
            <a:r>
              <a:rPr lang="en-US" sz="2800">
                <a:solidFill>
                  <a:schemeClr val="bg1"/>
                </a:solidFill>
              </a:rPr>
              <a:t>2700 students</a:t>
            </a:r>
          </a:p>
        </p:txBody>
      </p:sp>
      <p:sp>
        <p:nvSpPr>
          <p:cNvPr id="16398" name="Rectangle 14"/>
          <p:cNvSpPr>
            <a:spLocks noGrp="1" noChangeArrowheads="1"/>
          </p:cNvSpPr>
          <p:nvPr>
            <p:ph type="title"/>
          </p:nvPr>
        </p:nvSpPr>
        <p:spPr>
          <a:xfrm>
            <a:off x="3505200" y="609600"/>
            <a:ext cx="5638800" cy="1143000"/>
          </a:xfrm>
          <a:noFill/>
          <a:ln/>
        </p:spPr>
        <p:txBody>
          <a:bodyPr>
            <a:normAutofit/>
          </a:bodyPr>
          <a:lstStyle/>
          <a:p>
            <a:pPr algn="r"/>
            <a:r>
              <a:rPr lang="en-US" sz="4000" dirty="0">
                <a:solidFill>
                  <a:schemeClr val="tx1"/>
                </a:solidFill>
              </a:rPr>
              <a:t>Teacher </a:t>
            </a:r>
            <a:r>
              <a:rPr lang="en-US" sz="4000" dirty="0" smtClean="0">
                <a:solidFill>
                  <a:schemeClr val="tx1"/>
                </a:solidFill>
              </a:rPr>
              <a:t>Camp 2008</a:t>
            </a:r>
            <a:endParaRPr lang="en-US" sz="4000" dirty="0">
              <a:solidFill>
                <a:schemeClr val="tx1"/>
              </a:solidFill>
            </a:endParaRPr>
          </a:p>
        </p:txBody>
      </p:sp>
      <p:pic>
        <p:nvPicPr>
          <p:cNvPr id="8" name="Picture 7" descr="Bird Island Trip (19) [Desktop Resolution].jpg"/>
          <p:cNvPicPr>
            <a:picLocks noChangeAspect="1"/>
          </p:cNvPicPr>
          <p:nvPr/>
        </p:nvPicPr>
        <p:blipFill>
          <a:blip r:embed="rId2"/>
          <a:stretch>
            <a:fillRect/>
          </a:stretch>
        </p:blipFill>
        <p:spPr>
          <a:xfrm>
            <a:off x="0" y="0"/>
            <a:ext cx="4191000" cy="3143250"/>
          </a:xfrm>
          <a:prstGeom prst="rect">
            <a:avLst/>
          </a:prstGeom>
        </p:spPr>
      </p:pic>
      <p:pic>
        <p:nvPicPr>
          <p:cNvPr id="9" name="Picture 8" descr="Bird Island Trip (75) [Desktop Resolution].jpg"/>
          <p:cNvPicPr>
            <a:picLocks noChangeAspect="1"/>
          </p:cNvPicPr>
          <p:nvPr/>
        </p:nvPicPr>
        <p:blipFill>
          <a:blip r:embed="rId3"/>
          <a:stretch>
            <a:fillRect/>
          </a:stretch>
        </p:blipFill>
        <p:spPr>
          <a:xfrm>
            <a:off x="4648200" y="3486150"/>
            <a:ext cx="4495800" cy="3371850"/>
          </a:xfrm>
          <a:prstGeom prst="rect">
            <a:avLst/>
          </a:prstGeom>
        </p:spPr>
      </p:pic>
      <p:pic>
        <p:nvPicPr>
          <p:cNvPr id="10" name="Picture 9" descr="Bird Island Trip (44) [Desktop Resolution].jpg"/>
          <p:cNvPicPr>
            <a:picLocks noChangeAspect="1"/>
          </p:cNvPicPr>
          <p:nvPr/>
        </p:nvPicPr>
        <p:blipFill>
          <a:blip r:embed="rId4"/>
          <a:stretch>
            <a:fillRect/>
          </a:stretch>
        </p:blipFill>
        <p:spPr>
          <a:xfrm>
            <a:off x="0" y="3505200"/>
            <a:ext cx="4267200" cy="3200400"/>
          </a:xfrm>
          <a:prstGeom prst="rect">
            <a:avLst/>
          </a:prstGeom>
        </p:spPr>
      </p:pic>
      <p:sp>
        <p:nvSpPr>
          <p:cNvPr id="11" name="Rectangle 10"/>
          <p:cNvSpPr/>
          <p:nvPr/>
        </p:nvSpPr>
        <p:spPr>
          <a:xfrm>
            <a:off x="4343400" y="1676400"/>
            <a:ext cx="4648200" cy="923330"/>
          </a:xfrm>
          <a:prstGeom prst="rect">
            <a:avLst/>
          </a:prstGeom>
        </p:spPr>
        <p:txBody>
          <a:bodyPr wrap="square">
            <a:spAutoFit/>
          </a:bodyPr>
          <a:lstStyle/>
          <a:p>
            <a:pPr>
              <a:buFont typeface="Arial" pitchFamily="34" charset="0"/>
              <a:buChar char="•"/>
            </a:pPr>
            <a:r>
              <a:rPr lang="en-US" dirty="0" smtClean="0"/>
              <a:t>Support from Light in the Eve and </a:t>
            </a:r>
          </a:p>
          <a:p>
            <a:pPr>
              <a:buFont typeface="Arial" pitchFamily="34" charset="0"/>
              <a:buChar char="•"/>
            </a:pPr>
            <a:r>
              <a:rPr lang="en-US" dirty="0" smtClean="0"/>
              <a:t>Grant from Dept. of Interior-Office of Insular Affairs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5673</TotalTime>
  <Words>794</Words>
  <Application>Microsoft Office PowerPoint</Application>
  <PresentationFormat>On-screen Show (4:3)</PresentationFormat>
  <Paragraphs>141</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Mariana Islands Nature Alliance General Membership Meeting</vt:lpstr>
      <vt:lpstr>Slide 2</vt:lpstr>
      <vt:lpstr>Who’s MINA?</vt:lpstr>
      <vt:lpstr>Progress on 2007-2009 Strategic Plan</vt:lpstr>
      <vt:lpstr>Progress on 2007-2009 Strategic Plan</vt:lpstr>
      <vt:lpstr>Take the Right Route</vt:lpstr>
      <vt:lpstr>Teacher Camp 2008</vt:lpstr>
      <vt:lpstr>Teacher Camp</vt:lpstr>
      <vt:lpstr>Teacher Camp 2008</vt:lpstr>
      <vt:lpstr>Partnerships</vt:lpstr>
      <vt:lpstr>Meeting with CEQ and NOAA</vt:lpstr>
      <vt:lpstr>Upcoming Projects</vt:lpstr>
      <vt:lpstr>Marine Debris Project</vt:lpstr>
      <vt:lpstr>Community Action for Renewed Environment (CARE)</vt:lpstr>
      <vt:lpstr>Job Opportunities</vt:lpstr>
      <vt:lpstr>Carbon Offsets at Pacific Islands Environment Conference</vt:lpstr>
      <vt:lpstr>Other Projects</vt:lpstr>
      <vt:lpstr>Announcements</vt:lpstr>
      <vt:lpstr>Acknowledgements</vt:lpstr>
      <vt:lpstr> Thank You</vt:lpstr>
    </vt:vector>
  </TitlesOfParts>
  <Company>CRI Program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Mariana Islands Nature Alliance (MINA)</dc:title>
  <dc:creator>Fran Castro</dc:creator>
  <cp:lastModifiedBy>Fran Castro</cp:lastModifiedBy>
  <cp:revision>36</cp:revision>
  <dcterms:created xsi:type="dcterms:W3CDTF">2008-05-28T07:46:46Z</dcterms:created>
  <dcterms:modified xsi:type="dcterms:W3CDTF">2009-05-07T06:58:06Z</dcterms:modified>
</cp:coreProperties>
</file>